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074" r:id="rId2"/>
    <p:sldId id="1085" r:id="rId3"/>
    <p:sldId id="1125" r:id="rId4"/>
    <p:sldId id="1128" r:id="rId5"/>
    <p:sldId id="1129" r:id="rId6"/>
    <p:sldId id="1140" r:id="rId7"/>
    <p:sldId id="1130" r:id="rId8"/>
    <p:sldId id="1132" r:id="rId9"/>
    <p:sldId id="1143" r:id="rId10"/>
    <p:sldId id="1141" r:id="rId11"/>
    <p:sldId id="1133" r:id="rId12"/>
    <p:sldId id="1134" r:id="rId13"/>
    <p:sldId id="1127" r:id="rId14"/>
    <p:sldId id="1135" r:id="rId15"/>
    <p:sldId id="1136" r:id="rId16"/>
    <p:sldId id="1137" r:id="rId17"/>
    <p:sldId id="1138" r:id="rId18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979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96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9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92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489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7878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70857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3836" algn="l" defTabSz="652979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749" y="43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-90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96160" indent="-511961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96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9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92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489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7878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70857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3836" algn="l" defTabSz="65297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826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1968" y="1188727"/>
            <a:ext cx="7510032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0" y="1188727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3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319836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1"/>
          <p:cNvSpPr>
            <a:spLocks noChangeArrowheads="1"/>
          </p:cNvSpPr>
          <p:nvPr userDrawn="1"/>
        </p:nvSpPr>
        <p:spPr bwMode="auto">
          <a:xfrm>
            <a:off x="13411200" y="7498083"/>
            <a:ext cx="1219202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2" y="255056"/>
            <a:ext cx="1306068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2122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3038112" y="7886244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Programming Paradigms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pic>
        <p:nvPicPr>
          <p:cNvPr id="11" name="Picture 25" descr="Seal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 flipH="1">
            <a:off x="3464543" y="7838043"/>
            <a:ext cx="386114" cy="38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1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07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07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1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57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979" indent="0" algn="ctr">
              <a:buNone/>
            </a:lvl2pPr>
            <a:lvl3pPr marL="1305960" indent="0" algn="ctr">
              <a:buNone/>
            </a:lvl3pPr>
            <a:lvl4pPr marL="1958941" indent="0" algn="ctr">
              <a:buNone/>
            </a:lvl4pPr>
            <a:lvl5pPr marL="2611921" indent="0" algn="ctr">
              <a:buNone/>
            </a:lvl5pPr>
            <a:lvl6pPr marL="3264898" indent="0" algn="ctr">
              <a:buNone/>
            </a:lvl6pPr>
            <a:lvl7pPr marL="3917878" indent="0" algn="ctr">
              <a:buNone/>
            </a:lvl7pPr>
            <a:lvl8pPr marL="4570857" indent="0" algn="ctr">
              <a:buNone/>
            </a:lvl8pPr>
            <a:lvl9pPr marL="5223836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06" y="6690856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3" tIns="45711" rIns="91423" bIns="45711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16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39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95" tIns="65298" rIns="130595" bIns="6529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7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7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2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3" y="1622008"/>
            <a:ext cx="9148877" cy="1172982"/>
          </a:xfrm>
        </p:spPr>
        <p:txBody>
          <a:bodyPr lIns="117537" bIns="0"/>
          <a:lstStyle>
            <a:lvl1pPr marL="7835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418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1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2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5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52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7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2" y="2171701"/>
            <a:ext cx="6466840" cy="767714"/>
          </a:xfrm>
        </p:spPr>
        <p:txBody>
          <a:bodyPr anchor="ctr"/>
          <a:lstStyle>
            <a:lvl1pPr marL="10447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4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5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32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12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5" y="1744030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09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43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79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95" tIns="65298" rIns="130595" bIns="6529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38210" y="255056"/>
            <a:ext cx="13060670" cy="914400"/>
          </a:xfrm>
          <a:prstGeom prst="rect">
            <a:avLst/>
          </a:prstGeom>
        </p:spPr>
        <p:txBody>
          <a:bodyPr vert="horz" lIns="130595" tIns="65298" rIns="130595" bIns="6529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3004459" y="7886709"/>
            <a:ext cx="10972800" cy="36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 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Programming Paradigms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6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25" descr="Seal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 flipH="1">
            <a:off x="3464543" y="7838043"/>
            <a:ext cx="386114" cy="38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3198367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21223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38210" y="1188729"/>
            <a:ext cx="1306067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95" tIns="65298" rIns="130595" bIns="652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13487400" y="7498083"/>
            <a:ext cx="1143002" cy="28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93" tIns="36278" rIns="90693" bIns="3627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979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96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9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92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226" indent="-489737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Bold   07390"/>
          <a:ea typeface="ＭＳ Ｐゴシック" charset="-128"/>
          <a:cs typeface="ＭＳ Ｐゴシック" charset="-128"/>
        </a:defRPr>
      </a:lvl1pPr>
      <a:lvl2pPr marL="1056559" indent="-40811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+mn-cs"/>
        </a:defRPr>
      </a:lvl2pPr>
      <a:lvl3pPr marL="1421595" indent="-3264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800229" indent="-3264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5383" indent="-29928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2142" indent="-30037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639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90646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898" indent="-261194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9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48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7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38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.pd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0" y="374997"/>
            <a:ext cx="8290560" cy="3892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93" tIns="36278" rIns="90693" bIns="3627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 dirty="0">
                <a:latin typeface="18 VAG Rounded Bold   07390" charset="0"/>
              </a:rPr>
              <a:t/>
            </a:r>
            <a:br>
              <a:rPr lang="en-US" sz="4600" b="1" dirty="0">
                <a:latin typeface="18 VAG Rounded Bold   07390" charset="0"/>
              </a:rPr>
            </a:b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>Lecture </a:t>
            </a:r>
            <a:r>
              <a:rPr lang="en-US" sz="4000" b="1" dirty="0" smtClean="0">
                <a:solidFill>
                  <a:schemeClr val="tx1"/>
                </a:solidFill>
                <a:latin typeface="18 VAG Rounded Bold   07390" charset="0"/>
              </a:rPr>
              <a:t>#5</a:t>
            </a: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r>
              <a:rPr lang="en-US" sz="4000" b="1" dirty="0" smtClean="0">
                <a:solidFill>
                  <a:schemeClr val="tx1"/>
                </a:solidFill>
                <a:latin typeface="18 VAG Rounded Bold   07390" charset="0"/>
              </a:rPr>
              <a:t>Programming Paradigms</a:t>
            </a: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3962400" y="3505200"/>
            <a:ext cx="102108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00"/>
                </a:solidFill>
              </a:rPr>
              <a:t>Programming Language Trends</a:t>
            </a:r>
            <a:endParaRPr lang="en-US" sz="48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3962402" y="4264742"/>
            <a:ext cx="10210798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buFont typeface="Arial"/>
              <a:buChar char="•"/>
              <a:defRPr/>
            </a:pPr>
            <a:r>
              <a:rPr lang="en-US" sz="32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Python usage rises with growing popularity of Data Science.</a:t>
            </a:r>
          </a:p>
          <a:p>
            <a:pPr algn="l" eaLnBrk="1" hangingPunct="1">
              <a:spcBef>
                <a:spcPct val="0"/>
              </a:spcBef>
              <a:buFont typeface="Arial"/>
              <a:buChar char="•"/>
              <a:defRPr/>
            </a:pPr>
            <a:r>
              <a:rPr lang="en-US" sz="32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lang="en-US" sz="32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Java and C still dominate the job market. </a:t>
            </a:r>
          </a:p>
          <a:p>
            <a:pPr algn="l" eaLnBrk="1" hangingPunct="1">
              <a:spcBef>
                <a:spcPct val="0"/>
              </a:spcBef>
              <a:buFont typeface="Arial"/>
              <a:buChar char="•"/>
              <a:defRPr/>
            </a:pPr>
            <a:r>
              <a:rPr lang="en-US" sz="32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lang="en-US" sz="32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The demand for functional paradigm support increases with Cloud Computing</a:t>
            </a:r>
            <a:r>
              <a:rPr lang="en-US" sz="32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.</a:t>
            </a:r>
          </a:p>
          <a:p>
            <a:pPr algn="l" eaLnBrk="1" hangingPunct="1">
              <a:spcBef>
                <a:spcPct val="0"/>
              </a:spcBef>
              <a:buFont typeface="Arial"/>
              <a:buChar char="•"/>
              <a:defRPr/>
            </a:pPr>
            <a:r>
              <a:rPr lang="en-US" sz="3200" b="0" dirty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lang="en-US" sz="3200" b="0" dirty="0" err="1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Javascript</a:t>
            </a:r>
            <a:r>
              <a:rPr lang="en-US" sz="3200" b="0" dirty="0" smtClean="0">
                <a:solidFill>
                  <a:schemeClr val="tx1"/>
                </a:solidFill>
                <a:effectLst/>
                <a:latin typeface="18 VAG Rounded Light   02390"/>
                <a:ea typeface="ＭＳ Ｐゴシック" pitchFamily="-65" charset="-128"/>
                <a:cs typeface="ＭＳ Ｐゴシック" pitchFamily="-65" charset="-128"/>
              </a:rPr>
              <a:t> takes over the web!</a:t>
            </a:r>
            <a:endParaRPr lang="en-US" sz="3000" b="0" dirty="0">
              <a:solidFill>
                <a:schemeClr val="tx1"/>
              </a:solidFill>
              <a:effectLst/>
              <a:latin typeface="18 VAG Rounded Light   0239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677400" y="7206062"/>
            <a:ext cx="4953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95" tIns="65298" rIns="130595" bIns="6529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460" y="804046"/>
            <a:ext cx="1639740" cy="1943092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80206" y="820177"/>
            <a:ext cx="1756538" cy="175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125" y="424650"/>
            <a:ext cx="1438404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788952" y="2576715"/>
            <a:ext cx="23647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18 VAG Rounded Bold   07390" charset="0"/>
              </a:rPr>
              <a:t>Jonathan </a:t>
            </a:r>
          </a:p>
          <a:p>
            <a:r>
              <a:rPr lang="en-US" sz="3600" b="1" dirty="0" smtClean="0">
                <a:solidFill>
                  <a:schemeClr val="tx2"/>
                </a:solidFill>
                <a:latin typeface="18 VAG Rounded Bold   07390" charset="0"/>
              </a:rPr>
              <a:t>McKinsey</a:t>
            </a:r>
            <a:endParaRPr 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Declarative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Declarative Programming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381990" cy="6477000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u="sng" dirty="0"/>
              <a:t>what</a:t>
            </a:r>
            <a:r>
              <a:rPr lang="en-US" sz="3200" dirty="0"/>
              <a:t> computation desired without specifying </a:t>
            </a:r>
            <a:r>
              <a:rPr lang="en-US" sz="3200" u="sng" dirty="0"/>
              <a:t>how</a:t>
            </a:r>
            <a:r>
              <a:rPr lang="en-US" sz="3200" dirty="0"/>
              <a:t> it carries it out</a:t>
            </a:r>
          </a:p>
          <a:p>
            <a:pPr lvl="1"/>
            <a:r>
              <a:rPr lang="en-US" sz="2800" dirty="0"/>
              <a:t>Often a series of assertions and queries</a:t>
            </a:r>
          </a:p>
          <a:p>
            <a:pPr lvl="1"/>
            <a:r>
              <a:rPr lang="en-US" sz="2800" dirty="0"/>
              <a:t>Feels like magic!</a:t>
            </a:r>
          </a:p>
          <a:p>
            <a:r>
              <a:rPr lang="en-US" sz="3200" dirty="0"/>
              <a:t>Sub-categories</a:t>
            </a:r>
          </a:p>
          <a:p>
            <a:pPr lvl="1"/>
            <a:r>
              <a:rPr lang="en-US" sz="2800" dirty="0"/>
              <a:t>Logic</a:t>
            </a:r>
          </a:p>
          <a:p>
            <a:pPr lvl="1"/>
            <a:r>
              <a:rPr lang="en-US" sz="2800" dirty="0"/>
              <a:t>Constraint</a:t>
            </a:r>
          </a:p>
          <a:p>
            <a:r>
              <a:rPr lang="en-US" sz="3200" dirty="0" smtClean="0"/>
              <a:t>Example: </a:t>
            </a:r>
            <a:r>
              <a:rPr lang="en-US" sz="3200" dirty="0"/>
              <a:t>Prolog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5800" y="0"/>
            <a:ext cx="1013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en.wikipedia.org/wiki/Declarative_programming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9601200" y="1371600"/>
            <a:ext cx="434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latin typeface="18 VAG Rounded Thin   55390"/>
              </a:rPr>
              <a:t>Thatnks to Anders Hejlsberg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“The Future of C#” @ PDC2008</a:t>
            </a:r>
            <a:br>
              <a:rPr lang="en-US" sz="2000">
                <a:solidFill>
                  <a:schemeClr val="tx1"/>
                </a:solidFill>
                <a:latin typeface="18 VAG Rounded Thin   55390"/>
              </a:rPr>
            </a:br>
            <a:r>
              <a:rPr lang="en-US" sz="2000">
                <a:solidFill>
                  <a:schemeClr val="tx1"/>
                </a:solidFill>
                <a:latin typeface="18 VAG Rounded Thin   55390"/>
              </a:rPr>
              <a:t>channel9.msdn.com/pdc2008/TL16/</a:t>
            </a:r>
            <a:endParaRPr lang="en-US" sz="1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372600" y="5100935"/>
            <a:ext cx="4419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8651082" y="4225429"/>
            <a:ext cx="220821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906000" y="3348335"/>
            <a:ext cx="3657600" cy="1447800"/>
          </a:xfrm>
          <a:prstGeom prst="straightConnector1">
            <a:avLst/>
          </a:prstGeom>
          <a:ln w="76200" cap="rnd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906000" y="3119735"/>
            <a:ext cx="3581400" cy="1600200"/>
          </a:xfrm>
          <a:prstGeom prst="straightConnector1">
            <a:avLst/>
          </a:prstGeom>
          <a:ln w="76200" cap="rnd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801600" y="2819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18 VAG Rounded Thin   55390"/>
              </a:rPr>
              <a:t>What</a:t>
            </a:r>
            <a:endParaRPr lang="en-US" sz="200" b="1">
              <a:latin typeface="18 VAG Rounded Thin   55390"/>
              <a:cs typeface="Courier New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877800" y="3962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  <a:latin typeface="18 VAG Rounded Thin   55390"/>
              </a:rPr>
              <a:t>How</a:t>
            </a:r>
            <a:endParaRPr lang="en-US" sz="200" b="1">
              <a:solidFill>
                <a:schemeClr val="accent2"/>
              </a:solidFill>
              <a:latin typeface="18 VAG Rounded Thin   55390"/>
              <a:cs typeface="Courier New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72600" y="5237028"/>
            <a:ext cx="213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18 VAG Rounded Thin   55390"/>
              </a:rPr>
              <a:t>Imperative</a:t>
            </a:r>
            <a:endParaRPr lang="en-US" sz="200" b="1" dirty="0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887994" y="5246637"/>
            <a:ext cx="1904206" cy="461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tx1"/>
                </a:solidFill>
                <a:latin typeface="18 VAG Rounded Thin   55390"/>
              </a:rPr>
              <a:t>Declarative</a:t>
            </a:r>
            <a:endParaRPr lang="en-US" sz="200" b="1" dirty="0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Declarative Programming Example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305790" cy="6324600"/>
          </a:xfrm>
        </p:spPr>
        <p:txBody>
          <a:bodyPr/>
          <a:lstStyle/>
          <a:p>
            <a:r>
              <a:rPr lang="en-US" sz="3100" dirty="0"/>
              <a:t>Five schoolgirls sat for an examination. Their parents – so they thought – showed an undue degree of interest in the result.  They therefore agreed that, in writing home about the examination, </a:t>
            </a:r>
            <a:r>
              <a:rPr lang="en-US" sz="3100" dirty="0">
                <a:solidFill>
                  <a:srgbClr val="FFFF00"/>
                </a:solidFill>
              </a:rPr>
              <a:t>each girl should make one true statement and one untrue one</a:t>
            </a:r>
            <a:r>
              <a:rPr lang="en-US" sz="3100" dirty="0"/>
              <a:t>. The following are the relevant passages from their letters: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9144000" y="1219200"/>
            <a:ext cx="4038600" cy="530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Betty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Kitty was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3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Ethel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on top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Joan was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Joan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3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rd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Ethel was last</a:t>
            </a: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Kitty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came out 2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Mary was only 4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Mary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I was 4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Betty was 1</a:t>
            </a: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 </a:t>
            </a:r>
          </a:p>
        </p:txBody>
      </p:sp>
      <p:pic>
        <p:nvPicPr>
          <p:cNvPr id="9" name="Picture 8" descr="Screen shot 2010-09-15 at 4.33.54 AM.png"/>
          <p:cNvPicPr>
            <a:picLocks noChangeAspect="1"/>
          </p:cNvPicPr>
          <p:nvPr/>
        </p:nvPicPr>
        <p:blipFill>
          <a:blip r:embed="rId2"/>
          <a:srcRect b="1303"/>
          <a:stretch>
            <a:fillRect/>
          </a:stretch>
        </p:blipFill>
        <p:spPr>
          <a:xfrm>
            <a:off x="12369800" y="2542735"/>
            <a:ext cx="1270000" cy="1269725"/>
          </a:xfrm>
          <a:prstGeom prst="rect">
            <a:avLst/>
          </a:prstGeom>
        </p:spPr>
      </p:pic>
      <p:pic>
        <p:nvPicPr>
          <p:cNvPr id="10" name="Picture 9" descr="Alonzo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542" y="4127500"/>
            <a:ext cx="1616658" cy="1587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863754" y="6858005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Most Languages are Hybrids!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305790" cy="6400800"/>
          </a:xfrm>
        </p:spPr>
        <p:txBody>
          <a:bodyPr/>
          <a:lstStyle/>
          <a:p>
            <a:r>
              <a:rPr lang="en-US" sz="3200" dirty="0"/>
              <a:t>This makes it hard to teach to students, because most languages have facets of several paradigms!</a:t>
            </a:r>
          </a:p>
          <a:p>
            <a:pPr lvl="1"/>
            <a:r>
              <a:rPr lang="en-US" sz="2800" dirty="0"/>
              <a:t>Called “Multi-paradigm” languages</a:t>
            </a:r>
          </a:p>
          <a:p>
            <a:pPr lvl="1"/>
            <a:r>
              <a:rPr lang="en-US" sz="2800" dirty="0"/>
              <a:t>Scratch, BYOB, Snap</a:t>
            </a:r>
            <a:r>
              <a:rPr lang="en-US" sz="2800" i="1" dirty="0"/>
              <a:t>!</a:t>
            </a:r>
            <a:r>
              <a:rPr lang="en-US" sz="2800" dirty="0"/>
              <a:t> too</a:t>
            </a:r>
          </a:p>
          <a:p>
            <a:r>
              <a:rPr lang="en-US" sz="3200" dirty="0"/>
              <a:t>It’s like giving someone a juice drink (with many fruit in it) and asking to taste just one fruit!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-39597" r="-39597"/>
          <a:stretch>
            <a:fillRect/>
          </a:stretch>
        </p:blipFill>
        <p:spPr bwMode="auto">
          <a:xfrm>
            <a:off x="9486224" y="1582104"/>
            <a:ext cx="4537794" cy="596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800" dirty="0" smtClean="0"/>
              <a:t>Of </a:t>
            </a:r>
            <a:r>
              <a:rPr lang="en-US" sz="4800" dirty="0"/>
              <a:t>4 paradigms, </a:t>
            </a:r>
            <a:r>
              <a:rPr lang="en-US" sz="4800" dirty="0" smtClean="0"/>
              <a:t>which is </a:t>
            </a:r>
            <a:r>
              <a:rPr lang="en-US" sz="4800" dirty="0"/>
              <a:t>the </a:t>
            </a:r>
            <a:r>
              <a:rPr lang="en-US" sz="4800" i="1" dirty="0"/>
              <a:t>most </a:t>
            </a:r>
            <a:r>
              <a:rPr lang="en-US" sz="4800" dirty="0"/>
              <a:t>powerful?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6857990" cy="5305864"/>
          </a:xfrm>
        </p:spPr>
        <p:txBody>
          <a:bodyPr/>
          <a:lstStyle/>
          <a:p>
            <a:pPr marL="582613" indent="-514350">
              <a:buFont typeface="+mj-lt"/>
              <a:buAutoNum type="alphaLcParenR"/>
            </a:pPr>
            <a:r>
              <a:rPr lang="en-US" dirty="0"/>
              <a:t>Functional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Imperative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OOP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Declarative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All equally powerful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1125200" y="1600200"/>
            <a:ext cx="2815484" cy="256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b="4779"/>
          <a:stretch>
            <a:fillRect/>
          </a:stretch>
        </p:blipFill>
        <p:spPr>
          <a:xfrm>
            <a:off x="5943600" y="3048000"/>
            <a:ext cx="7499685" cy="5181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7" descr="turingMachine.gif"/>
          <p:cNvPicPr>
            <a:picLocks noChangeAspect="1"/>
          </p:cNvPicPr>
          <p:nvPr/>
        </p:nvPicPr>
        <p:blipFill>
          <a:blip r:embed="rId2"/>
          <a:srcRect t="-45889" b="-45889"/>
          <a:stretch>
            <a:fillRect/>
          </a:stretch>
        </p:blipFill>
        <p:spPr bwMode="auto">
          <a:xfrm>
            <a:off x="9723390" y="180536"/>
            <a:ext cx="3806600" cy="500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Turing Completeness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686790" cy="6400800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u="sng" dirty="0"/>
              <a:t>Turing Machine</a:t>
            </a:r>
            <a:r>
              <a:rPr lang="en-US" sz="2800" dirty="0"/>
              <a:t> has an infinite tape of 1s and 0s and instructions that say whether to move the tape left, right, read, or write it</a:t>
            </a:r>
          </a:p>
          <a:p>
            <a:pPr lvl="1"/>
            <a:r>
              <a:rPr lang="en-US" sz="2000" dirty="0"/>
              <a:t>Can simulate any </a:t>
            </a:r>
            <a:r>
              <a:rPr lang="en-US" sz="2000" dirty="0" smtClean="0"/>
              <a:t>one computer </a:t>
            </a:r>
            <a:r>
              <a:rPr lang="en-US" sz="2000" dirty="0"/>
              <a:t>algorithm!</a:t>
            </a:r>
          </a:p>
          <a:p>
            <a:r>
              <a:rPr lang="en-US" sz="2800" dirty="0"/>
              <a:t>A </a:t>
            </a:r>
            <a:r>
              <a:rPr lang="en-US" sz="2800" u="sng" dirty="0"/>
              <a:t>Universal Turing Machine</a:t>
            </a:r>
            <a:r>
              <a:rPr lang="en-US" sz="2800" dirty="0"/>
              <a:t> is one that can simulate a Turing machine on any input</a:t>
            </a:r>
          </a:p>
          <a:p>
            <a:r>
              <a:rPr lang="en-US" sz="2800" dirty="0"/>
              <a:t>A language is considered </a:t>
            </a:r>
            <a:r>
              <a:rPr lang="en-US" sz="2800" u="sng" dirty="0"/>
              <a:t>Turing Complete</a:t>
            </a:r>
            <a:r>
              <a:rPr lang="en-US" sz="2800" dirty="0"/>
              <a:t> if it can simulate a </a:t>
            </a:r>
            <a:r>
              <a:rPr lang="en-US" sz="2800" u="sng" dirty="0"/>
              <a:t>Universal Turing Machine</a:t>
            </a:r>
          </a:p>
          <a:p>
            <a:pPr lvl="1"/>
            <a:r>
              <a:rPr lang="en-US" sz="2000" dirty="0"/>
              <a:t>A way to decide that one programming language or paradigm is just as powerful as another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400800" y="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Turing_completeness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/>
            </a:r>
            <a:b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</a:b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ironphoenix.org/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tril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/tm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/</a:t>
            </a:r>
          </a:p>
          <a:p>
            <a:pPr algn="r"/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aturingmachine.com/</a:t>
            </a:r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examples.php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44625" y="3974012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Turing Machine by Tom Dunne</a:t>
            </a:r>
            <a:endParaRPr lang="en-US" sz="200" b="1">
              <a:solidFill>
                <a:schemeClr val="tx1"/>
              </a:solidFill>
              <a:latin typeface="18 VAG Rounded Thin   55390"/>
              <a:cs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828" y="4619651"/>
            <a:ext cx="4155723" cy="18787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Ways to Remember the Paradigms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1" y="1191230"/>
            <a:ext cx="6705590" cy="5590569"/>
          </a:xfrm>
        </p:spPr>
        <p:txBody>
          <a:bodyPr/>
          <a:lstStyle/>
          <a:p>
            <a:r>
              <a:rPr lang="en-US" sz="3600" dirty="0"/>
              <a:t>Functional</a:t>
            </a:r>
          </a:p>
          <a:p>
            <a:pPr lvl="1"/>
            <a:r>
              <a:rPr lang="en-US" sz="3200" dirty="0"/>
              <a:t>Evaluate an expression and use the resulting value for something</a:t>
            </a:r>
            <a:br>
              <a:rPr lang="en-US" sz="3200" dirty="0"/>
            </a:br>
            <a:endParaRPr lang="en-US" sz="3200" dirty="0"/>
          </a:p>
          <a:p>
            <a:pPr marL="648445" lvl="1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  <a:p>
            <a:r>
              <a:rPr lang="en-US" sz="3600" dirty="0"/>
              <a:t>Imperative	</a:t>
            </a:r>
          </a:p>
          <a:p>
            <a:pPr lvl="1"/>
            <a:r>
              <a:rPr lang="en-US" sz="3200" dirty="0"/>
              <a:t>First </a:t>
            </a:r>
            <a:r>
              <a:rPr lang="en-US" sz="3200" i="1" dirty="0"/>
              <a:t>do this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and next </a:t>
            </a:r>
            <a:r>
              <a:rPr lang="en-US" sz="3200" i="1" dirty="0"/>
              <a:t>do that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7543801" y="1219200"/>
            <a:ext cx="64769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Object-oriented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Send messages between objects to simulate the temporal evolution of a set of real world phenomena</a:t>
            </a:r>
          </a:p>
          <a:p>
            <a:pPr marL="454025" marR="0" lvl="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  <a:p>
            <a:pPr marL="411163" marR="0" lvl="0" indent="-342900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Declarative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Answer a question via search for a solution</a:t>
            </a:r>
          </a:p>
          <a:p>
            <a:pPr marL="739775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Light   02390"/>
              <a:ea typeface="ＭＳ Ｐゴシック" charset="-128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9726" y="7034326"/>
            <a:ext cx="13960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www.cs.aau.dk/~normark/prog3-03/html/notes/paradigms_themes-paradigm-overview-section.html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en.wikipedia.org/wiki/Programming_paradigm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sz="half" idx="1"/>
          </p:nvPr>
        </p:nvSpPr>
        <p:spPr>
          <a:xfrm>
            <a:off x="838211" y="1219200"/>
            <a:ext cx="8308552" cy="6546166"/>
          </a:xfrm>
        </p:spPr>
        <p:txBody>
          <a:bodyPr/>
          <a:lstStyle/>
          <a:p>
            <a:r>
              <a:rPr lang="en-US" sz="2800" dirty="0" smtClean="0"/>
              <a:t>Each paradigm has its  unique benefits</a:t>
            </a:r>
          </a:p>
          <a:p>
            <a:pPr lvl="1"/>
            <a:r>
              <a:rPr lang="en-US" sz="2400" dirty="0" smtClean="0"/>
              <a:t>If a language is Turing complete, it is equally powerful</a:t>
            </a:r>
          </a:p>
          <a:p>
            <a:pPr lvl="1"/>
            <a:r>
              <a:rPr lang="en-US" sz="2400" dirty="0" smtClean="0"/>
              <a:t>Paradigms vary in efficiency, scalability, overhead, fun, “how” vs “what” to specify, etc.</a:t>
            </a:r>
            <a:endParaRPr lang="en-US" sz="2400" dirty="0"/>
          </a:p>
          <a:p>
            <a:r>
              <a:rPr lang="en-US" sz="2800" dirty="0" smtClean="0"/>
              <a:t>Modern languages usually take the best from all</a:t>
            </a:r>
          </a:p>
          <a:p>
            <a:pPr lvl="1"/>
            <a:r>
              <a:rPr lang="en-US" sz="2400" dirty="0" smtClean="0"/>
              <a:t>E.g., Snap!</a:t>
            </a:r>
          </a:p>
          <a:p>
            <a:pPr lvl="2"/>
            <a:r>
              <a:rPr lang="en-US" sz="2000" dirty="0" smtClean="0"/>
              <a:t>Can be functional</a:t>
            </a:r>
          </a:p>
          <a:p>
            <a:pPr lvl="2"/>
            <a:r>
              <a:rPr lang="en-US" sz="2000" dirty="0" smtClean="0"/>
              <a:t>Can be imperative</a:t>
            </a:r>
          </a:p>
          <a:p>
            <a:pPr lvl="2"/>
            <a:r>
              <a:rPr lang="en-US" sz="2000" dirty="0" smtClean="0"/>
              <a:t>Can be object-oriented</a:t>
            </a:r>
          </a:p>
          <a:p>
            <a:pPr lvl="2"/>
            <a:r>
              <a:rPr lang="en-US" sz="2000" dirty="0" smtClean="0"/>
              <a:t>Can be declarative</a:t>
            </a:r>
          </a:p>
        </p:txBody>
      </p:sp>
      <p:pic>
        <p:nvPicPr>
          <p:cNvPr id="6" name="Content Placeholder 7" descr="jean_sammet_book.jpg"/>
          <p:cNvPicPr>
            <a:picLocks noChangeAspect="1"/>
          </p:cNvPicPr>
          <p:nvPr/>
        </p:nvPicPr>
        <p:blipFill>
          <a:blip r:embed="rId2"/>
          <a:srcRect l="-5950" r="-5950"/>
          <a:stretch>
            <a:fillRect/>
          </a:stretch>
        </p:blipFill>
        <p:spPr bwMode="auto">
          <a:xfrm>
            <a:off x="9448800" y="1600200"/>
            <a:ext cx="4267200" cy="5606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Programming Paradigms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Programming Paradigms?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8305790" cy="6248400"/>
          </a:xfrm>
        </p:spPr>
        <p:txBody>
          <a:bodyPr/>
          <a:lstStyle/>
          <a:p>
            <a:r>
              <a:rPr lang="en-US" sz="3200" dirty="0"/>
              <a:t>“The concepts and abstractions used to represent the elements of a program (e.g., objects, functions, variables, constraints, etc.) and the steps that compose a computation (assignation, evaluation, continuations, data flows, etc.).”</a:t>
            </a:r>
          </a:p>
          <a:p>
            <a:r>
              <a:rPr lang="en-US" sz="3200" dirty="0"/>
              <a:t>Or, a way to </a:t>
            </a:r>
            <a:r>
              <a:rPr lang="en-US" sz="3200" dirty="0">
                <a:solidFill>
                  <a:srgbClr val="FFFF00"/>
                </a:solidFill>
              </a:rPr>
              <a:t>classify the style </a:t>
            </a:r>
            <a:r>
              <a:rPr lang="en-US" sz="3200" dirty="0"/>
              <a:t>of programming.</a:t>
            </a:r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rcRect l="6142" t="9388" r="7629" b="9388"/>
              <a:stretch>
                <a:fillRect/>
              </a:stretch>
            </p:blipFill>
          </mc:Choice>
          <mc:Fallback>
            <p:blipFill>
              <a:blip r:embed="rId3"/>
              <a:srcRect l="6142" t="9388" r="7629" b="9388"/>
              <a:stretch>
                <a:fillRect/>
              </a:stretch>
            </p:blipFill>
          </mc:Fallback>
        </mc:AlternateContent>
        <p:spPr bwMode="auto">
          <a:xfrm>
            <a:off x="9448800" y="1981200"/>
            <a:ext cx="4419600" cy="419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Oval 5"/>
          <p:cNvSpPr/>
          <p:nvPr/>
        </p:nvSpPr>
        <p:spPr>
          <a:xfrm>
            <a:off x="9677400" y="6919452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00800" y="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en.wikipedia.org/wiki/Programming_paradigm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83922" y="1188727"/>
            <a:ext cx="8260078" cy="6367037"/>
          </a:xfrm>
        </p:spPr>
        <p:txBody>
          <a:bodyPr/>
          <a:lstStyle/>
          <a:p>
            <a:r>
              <a:rPr lang="en-US" sz="2800" dirty="0"/>
              <a:t>Computation is </a:t>
            </a:r>
            <a:r>
              <a:rPr lang="en-US" sz="2800" dirty="0" smtClean="0"/>
              <a:t>the evaluation </a:t>
            </a:r>
            <a:r>
              <a:rPr lang="en-US" sz="2800" dirty="0"/>
              <a:t>of </a:t>
            </a:r>
            <a:r>
              <a:rPr lang="en-US" sz="2800" dirty="0">
                <a:solidFill>
                  <a:srgbClr val="FFFF00"/>
                </a:solidFill>
              </a:rPr>
              <a:t>functions</a:t>
            </a:r>
          </a:p>
          <a:p>
            <a:pPr lvl="1"/>
            <a:r>
              <a:rPr lang="en-US" sz="2400" dirty="0"/>
              <a:t>Plugging pipes together</a:t>
            </a:r>
          </a:p>
          <a:p>
            <a:pPr lvl="1"/>
            <a:r>
              <a:rPr lang="en-US" sz="2400" dirty="0"/>
              <a:t>Function: ≥ 0 inputs, 1 output</a:t>
            </a:r>
          </a:p>
          <a:p>
            <a:pPr lvl="1"/>
            <a:r>
              <a:rPr lang="en-US" sz="2400" dirty="0"/>
              <a:t>Functions can be input!</a:t>
            </a:r>
          </a:p>
          <a:p>
            <a:r>
              <a:rPr lang="en-US" sz="2800" dirty="0"/>
              <a:t>Features</a:t>
            </a:r>
          </a:p>
          <a:p>
            <a:pPr lvl="1"/>
            <a:r>
              <a:rPr lang="en-US" sz="2400" dirty="0"/>
              <a:t>No state</a:t>
            </a:r>
          </a:p>
          <a:p>
            <a:pPr lvl="2"/>
            <a:r>
              <a:rPr lang="en-US" sz="1800" dirty="0"/>
              <a:t>E.g., variable assignments </a:t>
            </a:r>
          </a:p>
          <a:p>
            <a:pPr lvl="1"/>
            <a:r>
              <a:rPr lang="en-US" sz="2400" dirty="0"/>
              <a:t>No mutation </a:t>
            </a:r>
          </a:p>
          <a:p>
            <a:pPr lvl="2"/>
            <a:r>
              <a:rPr lang="en-US" sz="1800" dirty="0"/>
              <a:t>E.g., changing variable values </a:t>
            </a:r>
          </a:p>
          <a:p>
            <a:pPr lvl="1"/>
            <a:r>
              <a:rPr lang="en-US" sz="2400" dirty="0"/>
              <a:t>No side effects</a:t>
            </a:r>
          </a:p>
          <a:p>
            <a:pPr lvl="2"/>
            <a:r>
              <a:rPr lang="en-US" sz="1800" dirty="0"/>
              <a:t>E.g., nothing else happens</a:t>
            </a:r>
          </a:p>
          <a:p>
            <a:r>
              <a:rPr lang="en-US" sz="2800" dirty="0"/>
              <a:t>Examples (</a:t>
            </a:r>
            <a:r>
              <a:rPr lang="en-US" sz="2800" dirty="0" smtClean="0"/>
              <a:t>though </a:t>
            </a:r>
            <a:r>
              <a:rPr lang="en-US" sz="2800" dirty="0"/>
              <a:t>not pure)</a:t>
            </a:r>
          </a:p>
          <a:p>
            <a:pPr lvl="1"/>
            <a:r>
              <a:rPr lang="en-US" sz="2400" dirty="0" smtClean="0"/>
              <a:t>Scheme</a:t>
            </a:r>
            <a:r>
              <a:rPr lang="en-US" sz="2400" dirty="0"/>
              <a:t>, Scratch, BYOB, Snap!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Review</a:t>
            </a:r>
          </a:p>
        </p:txBody>
      </p:sp>
      <p:grpSp>
        <p:nvGrpSpPr>
          <p:cNvPr id="3" name="Group 29"/>
          <p:cNvGrpSpPr/>
          <p:nvPr/>
        </p:nvGrpSpPr>
        <p:grpSpPr>
          <a:xfrm>
            <a:off x="9448800" y="1425714"/>
            <a:ext cx="4267200" cy="707886"/>
            <a:chOff x="4419600" y="1143000"/>
            <a:chExt cx="4267200" cy="707886"/>
          </a:xfrm>
        </p:grpSpPr>
        <p:sp>
          <p:nvSpPr>
            <p:cNvPr id="6" name="Rectangle 5"/>
            <p:cNvSpPr/>
            <p:nvPr/>
          </p:nvSpPr>
          <p:spPr>
            <a:xfrm>
              <a:off x="4419600" y="1143000"/>
              <a:ext cx="4267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Courier"/>
                  <a:cs typeface="Courier"/>
                </a:rPr>
                <a:t>f(x)=(x+3)* x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8001000" y="1240368"/>
              <a:ext cx="487389" cy="51223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10271213" y="4002863"/>
            <a:ext cx="1139021" cy="1273022"/>
            <a:chOff x="5105400" y="1371600"/>
            <a:chExt cx="1295400" cy="1447800"/>
          </a:xfrm>
        </p:grpSpPr>
        <p:sp>
          <p:nvSpPr>
            <p:cNvPr id="9" name="Down Arrow Callout 8"/>
            <p:cNvSpPr/>
            <p:nvPr/>
          </p:nvSpPr>
          <p:spPr>
            <a:xfrm>
              <a:off x="5105400" y="1600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054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43600" y="1371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37033" y="1486483"/>
              <a:ext cx="685800" cy="945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+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9601200" y="3265850"/>
            <a:ext cx="2590800" cy="78175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>
                <a:solidFill>
                  <a:schemeClr val="tx1"/>
                </a:solidFill>
                <a:latin typeface="Courier"/>
                <a:cs typeface="Courier"/>
              </a:rPr>
              <a:t>x 3</a:t>
            </a:r>
          </a:p>
        </p:txBody>
      </p:sp>
      <p:grpSp>
        <p:nvGrpSpPr>
          <p:cNvPr id="8" name="Group 24"/>
          <p:cNvGrpSpPr/>
          <p:nvPr/>
        </p:nvGrpSpPr>
        <p:grpSpPr>
          <a:xfrm>
            <a:off x="10405215" y="5275887"/>
            <a:ext cx="2479045" cy="1273022"/>
            <a:chOff x="5791200" y="4419600"/>
            <a:chExt cx="1295400" cy="1447800"/>
          </a:xfrm>
        </p:grpSpPr>
        <p:sp>
          <p:nvSpPr>
            <p:cNvPr id="15" name="Down Arrow Callout 14"/>
            <p:cNvSpPr/>
            <p:nvPr/>
          </p:nvSpPr>
          <p:spPr>
            <a:xfrm>
              <a:off x="5791200" y="46482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912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29400" y="4419600"/>
              <a:ext cx="4572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2832" y="4534483"/>
              <a:ext cx="685800" cy="9450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Courier"/>
                  <a:cs typeface="Courier"/>
                </a:rPr>
                <a:t>*</a:t>
              </a:r>
            </a:p>
          </p:txBody>
        </p:sp>
      </p:grpSp>
      <p:grpSp>
        <p:nvGrpSpPr>
          <p:cNvPr id="14" name="Group 26"/>
          <p:cNvGrpSpPr/>
          <p:nvPr/>
        </p:nvGrpSpPr>
        <p:grpSpPr>
          <a:xfrm>
            <a:off x="11887200" y="4002863"/>
            <a:ext cx="1139021" cy="1273022"/>
            <a:chOff x="6858000" y="1524000"/>
            <a:chExt cx="1295400" cy="1447800"/>
          </a:xfrm>
        </p:grpSpPr>
        <p:sp>
          <p:nvSpPr>
            <p:cNvPr id="20" name="Down Arrow Callout 19"/>
            <p:cNvSpPr/>
            <p:nvPr/>
          </p:nvSpPr>
          <p:spPr>
            <a:xfrm>
              <a:off x="6858000" y="1752600"/>
              <a:ext cx="1295400" cy="1219200"/>
            </a:xfrm>
            <a:prstGeom prst="downArrowCallou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39000" y="1524000"/>
              <a:ext cx="5334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7315200" y="1905000"/>
              <a:ext cx="387700" cy="40746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sp>
        <p:nvSpPr>
          <p:cNvPr id="23" name="Freeform 22"/>
          <p:cNvSpPr/>
          <p:nvPr/>
        </p:nvSpPr>
        <p:spPr>
          <a:xfrm>
            <a:off x="9802205" y="2897290"/>
            <a:ext cx="3684118" cy="3960710"/>
          </a:xfrm>
          <a:custGeom>
            <a:avLst/>
            <a:gdLst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80375 w 4275219"/>
              <a:gd name="connsiteY15" fmla="*/ 173546 h 4496403"/>
              <a:gd name="connsiteX16" fmla="*/ 1372487 w 4275219"/>
              <a:gd name="connsiteY16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372487 w 4275219"/>
              <a:gd name="connsiteY0" fmla="*/ 23666 h 4496403"/>
              <a:gd name="connsiteX1" fmla="*/ 3076265 w 4275219"/>
              <a:gd name="connsiteY1" fmla="*/ 0 h 4496403"/>
              <a:gd name="connsiteX2" fmla="*/ 3084153 w 4275219"/>
              <a:gd name="connsiteY2" fmla="*/ 607409 h 4496403"/>
              <a:gd name="connsiteX3" fmla="*/ 4267332 w 4275219"/>
              <a:gd name="connsiteY3" fmla="*/ 599521 h 4496403"/>
              <a:gd name="connsiteX4" fmla="*/ 4275219 w 4275219"/>
              <a:gd name="connsiteY4" fmla="*/ 3920548 h 4496403"/>
              <a:gd name="connsiteX5" fmla="*/ 2595106 w 4275219"/>
              <a:gd name="connsiteY5" fmla="*/ 3912659 h 4496403"/>
              <a:gd name="connsiteX6" fmla="*/ 2595106 w 4275219"/>
              <a:gd name="connsiteY6" fmla="*/ 4157201 h 4496403"/>
              <a:gd name="connsiteX7" fmla="*/ 2902732 w 4275219"/>
              <a:gd name="connsiteY7" fmla="*/ 4141424 h 4496403"/>
              <a:gd name="connsiteX8" fmla="*/ 2232264 w 4275219"/>
              <a:gd name="connsiteY8" fmla="*/ 4496403 h 4496403"/>
              <a:gd name="connsiteX9" fmla="*/ 1569684 w 4275219"/>
              <a:gd name="connsiteY9" fmla="*/ 4157201 h 4496403"/>
              <a:gd name="connsiteX10" fmla="*/ 1861535 w 4275219"/>
              <a:gd name="connsiteY10" fmla="*/ 4172978 h 4496403"/>
              <a:gd name="connsiteX11" fmla="*/ 1861535 w 4275219"/>
              <a:gd name="connsiteY11" fmla="*/ 3991544 h 4496403"/>
              <a:gd name="connsiteX12" fmla="*/ 110430 w 4275219"/>
              <a:gd name="connsiteY12" fmla="*/ 3959990 h 4496403"/>
              <a:gd name="connsiteX13" fmla="*/ 0 w 4275219"/>
              <a:gd name="connsiteY13" fmla="*/ 504860 h 4496403"/>
              <a:gd name="connsiteX14" fmla="*/ 1396151 w 4275219"/>
              <a:gd name="connsiteY14" fmla="*/ 512748 h 4496403"/>
              <a:gd name="connsiteX15" fmla="*/ 1372487 w 4275219"/>
              <a:gd name="connsiteY15" fmla="*/ 23666 h 4496403"/>
              <a:gd name="connsiteX0" fmla="*/ 1262057 w 4164789"/>
              <a:gd name="connsiteY0" fmla="*/ 236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262057 w 4164789"/>
              <a:gd name="connsiteY15" fmla="*/ 23666 h 4496403"/>
              <a:gd name="connsiteX0" fmla="*/ 1566857 w 4164789"/>
              <a:gd name="connsiteY0" fmla="*/ 99866 h 4496403"/>
              <a:gd name="connsiteX1" fmla="*/ 2965835 w 4164789"/>
              <a:gd name="connsiteY1" fmla="*/ 0 h 4496403"/>
              <a:gd name="connsiteX2" fmla="*/ 2973723 w 4164789"/>
              <a:gd name="connsiteY2" fmla="*/ 607409 h 4496403"/>
              <a:gd name="connsiteX3" fmla="*/ 4156902 w 4164789"/>
              <a:gd name="connsiteY3" fmla="*/ 599521 h 4496403"/>
              <a:gd name="connsiteX4" fmla="*/ 4164789 w 4164789"/>
              <a:gd name="connsiteY4" fmla="*/ 3920548 h 4496403"/>
              <a:gd name="connsiteX5" fmla="*/ 2484676 w 4164789"/>
              <a:gd name="connsiteY5" fmla="*/ 3912659 h 4496403"/>
              <a:gd name="connsiteX6" fmla="*/ 2484676 w 4164789"/>
              <a:gd name="connsiteY6" fmla="*/ 4157201 h 4496403"/>
              <a:gd name="connsiteX7" fmla="*/ 2792302 w 4164789"/>
              <a:gd name="connsiteY7" fmla="*/ 4141424 h 4496403"/>
              <a:gd name="connsiteX8" fmla="*/ 2121834 w 4164789"/>
              <a:gd name="connsiteY8" fmla="*/ 4496403 h 4496403"/>
              <a:gd name="connsiteX9" fmla="*/ 1459254 w 4164789"/>
              <a:gd name="connsiteY9" fmla="*/ 4157201 h 4496403"/>
              <a:gd name="connsiteX10" fmla="*/ 1751105 w 4164789"/>
              <a:gd name="connsiteY10" fmla="*/ 4172978 h 4496403"/>
              <a:gd name="connsiteX11" fmla="*/ 1751105 w 4164789"/>
              <a:gd name="connsiteY11" fmla="*/ 3991544 h 4496403"/>
              <a:gd name="connsiteX12" fmla="*/ 0 w 4164789"/>
              <a:gd name="connsiteY12" fmla="*/ 3959990 h 4496403"/>
              <a:gd name="connsiteX13" fmla="*/ 41970 w 4164789"/>
              <a:gd name="connsiteY13" fmla="*/ 504860 h 4496403"/>
              <a:gd name="connsiteX14" fmla="*/ 1285721 w 4164789"/>
              <a:gd name="connsiteY14" fmla="*/ 512748 h 4496403"/>
              <a:gd name="connsiteX15" fmla="*/ 1566857 w 4164789"/>
              <a:gd name="connsiteY15" fmla="*/ 99866 h 4496403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557029 w 4428011"/>
              <a:gd name="connsiteY0" fmla="*/ 0 h 4504487"/>
              <a:gd name="connsiteX1" fmla="*/ 3229057 w 4428011"/>
              <a:gd name="connsiteY1" fmla="*/ 8084 h 4504487"/>
              <a:gd name="connsiteX2" fmla="*/ 3236945 w 4428011"/>
              <a:gd name="connsiteY2" fmla="*/ 615493 h 4504487"/>
              <a:gd name="connsiteX3" fmla="*/ 4420124 w 4428011"/>
              <a:gd name="connsiteY3" fmla="*/ 607605 h 4504487"/>
              <a:gd name="connsiteX4" fmla="*/ 4428011 w 4428011"/>
              <a:gd name="connsiteY4" fmla="*/ 3928632 h 4504487"/>
              <a:gd name="connsiteX5" fmla="*/ 2747898 w 4428011"/>
              <a:gd name="connsiteY5" fmla="*/ 3920743 h 4504487"/>
              <a:gd name="connsiteX6" fmla="*/ 2747898 w 4428011"/>
              <a:gd name="connsiteY6" fmla="*/ 4165285 h 4504487"/>
              <a:gd name="connsiteX7" fmla="*/ 3055524 w 4428011"/>
              <a:gd name="connsiteY7" fmla="*/ 4149508 h 4504487"/>
              <a:gd name="connsiteX8" fmla="*/ 2385056 w 4428011"/>
              <a:gd name="connsiteY8" fmla="*/ 4504487 h 4504487"/>
              <a:gd name="connsiteX9" fmla="*/ 1722476 w 4428011"/>
              <a:gd name="connsiteY9" fmla="*/ 4165285 h 4504487"/>
              <a:gd name="connsiteX10" fmla="*/ 2014327 w 4428011"/>
              <a:gd name="connsiteY10" fmla="*/ 4181062 h 4504487"/>
              <a:gd name="connsiteX11" fmla="*/ 2014327 w 4428011"/>
              <a:gd name="connsiteY11" fmla="*/ 3999628 h 4504487"/>
              <a:gd name="connsiteX12" fmla="*/ 263222 w 4428011"/>
              <a:gd name="connsiteY12" fmla="*/ 3968074 h 4504487"/>
              <a:gd name="connsiteX13" fmla="*/ 305192 w 4428011"/>
              <a:gd name="connsiteY13" fmla="*/ 512944 h 4504487"/>
              <a:gd name="connsiteX14" fmla="*/ 0 w 4428011"/>
              <a:gd name="connsiteY14" fmla="*/ 894502 h 4504487"/>
              <a:gd name="connsiteX15" fmla="*/ 1548943 w 4428011"/>
              <a:gd name="connsiteY15" fmla="*/ 520832 h 4504487"/>
              <a:gd name="connsiteX16" fmla="*/ 1557029 w 4428011"/>
              <a:gd name="connsiteY16" fmla="*/ 0 h 4504487"/>
              <a:gd name="connsiteX0" fmla="*/ 1293807 w 4164789"/>
              <a:gd name="connsiteY0" fmla="*/ 0 h 4504487"/>
              <a:gd name="connsiteX1" fmla="*/ 2965835 w 4164789"/>
              <a:gd name="connsiteY1" fmla="*/ 8084 h 4504487"/>
              <a:gd name="connsiteX2" fmla="*/ 2973723 w 4164789"/>
              <a:gd name="connsiteY2" fmla="*/ 615493 h 4504487"/>
              <a:gd name="connsiteX3" fmla="*/ 4156902 w 4164789"/>
              <a:gd name="connsiteY3" fmla="*/ 607605 h 4504487"/>
              <a:gd name="connsiteX4" fmla="*/ 4164789 w 4164789"/>
              <a:gd name="connsiteY4" fmla="*/ 3928632 h 4504487"/>
              <a:gd name="connsiteX5" fmla="*/ 2484676 w 4164789"/>
              <a:gd name="connsiteY5" fmla="*/ 3920743 h 4504487"/>
              <a:gd name="connsiteX6" fmla="*/ 2484676 w 4164789"/>
              <a:gd name="connsiteY6" fmla="*/ 4165285 h 4504487"/>
              <a:gd name="connsiteX7" fmla="*/ 2792302 w 4164789"/>
              <a:gd name="connsiteY7" fmla="*/ 4149508 h 4504487"/>
              <a:gd name="connsiteX8" fmla="*/ 2121834 w 4164789"/>
              <a:gd name="connsiteY8" fmla="*/ 4504487 h 4504487"/>
              <a:gd name="connsiteX9" fmla="*/ 1459254 w 4164789"/>
              <a:gd name="connsiteY9" fmla="*/ 4165285 h 4504487"/>
              <a:gd name="connsiteX10" fmla="*/ 1751105 w 4164789"/>
              <a:gd name="connsiteY10" fmla="*/ 4181062 h 4504487"/>
              <a:gd name="connsiteX11" fmla="*/ 1751105 w 4164789"/>
              <a:gd name="connsiteY11" fmla="*/ 3999628 h 4504487"/>
              <a:gd name="connsiteX12" fmla="*/ 0 w 4164789"/>
              <a:gd name="connsiteY12" fmla="*/ 3968074 h 4504487"/>
              <a:gd name="connsiteX13" fmla="*/ 41970 w 4164789"/>
              <a:gd name="connsiteY13" fmla="*/ 512944 h 4504487"/>
              <a:gd name="connsiteX14" fmla="*/ 1285721 w 4164789"/>
              <a:gd name="connsiteY14" fmla="*/ 520832 h 4504487"/>
              <a:gd name="connsiteX15" fmla="*/ 1293807 w 4164789"/>
              <a:gd name="connsiteY15" fmla="*/ 0 h 4504487"/>
              <a:gd name="connsiteX0" fmla="*/ 1480437 w 4351419"/>
              <a:gd name="connsiteY0" fmla="*/ 0 h 4504487"/>
              <a:gd name="connsiteX1" fmla="*/ 3152465 w 4351419"/>
              <a:gd name="connsiteY1" fmla="*/ 8084 h 4504487"/>
              <a:gd name="connsiteX2" fmla="*/ 3160353 w 4351419"/>
              <a:gd name="connsiteY2" fmla="*/ 615493 h 4504487"/>
              <a:gd name="connsiteX3" fmla="*/ 4343532 w 4351419"/>
              <a:gd name="connsiteY3" fmla="*/ 607605 h 4504487"/>
              <a:gd name="connsiteX4" fmla="*/ 4351419 w 4351419"/>
              <a:gd name="connsiteY4" fmla="*/ 3928632 h 4504487"/>
              <a:gd name="connsiteX5" fmla="*/ 2671306 w 4351419"/>
              <a:gd name="connsiteY5" fmla="*/ 3920743 h 4504487"/>
              <a:gd name="connsiteX6" fmla="*/ 2671306 w 4351419"/>
              <a:gd name="connsiteY6" fmla="*/ 4165285 h 4504487"/>
              <a:gd name="connsiteX7" fmla="*/ 2978932 w 4351419"/>
              <a:gd name="connsiteY7" fmla="*/ 4149508 h 4504487"/>
              <a:gd name="connsiteX8" fmla="*/ 2308464 w 4351419"/>
              <a:gd name="connsiteY8" fmla="*/ 4504487 h 4504487"/>
              <a:gd name="connsiteX9" fmla="*/ 1645884 w 4351419"/>
              <a:gd name="connsiteY9" fmla="*/ 4165285 h 4504487"/>
              <a:gd name="connsiteX10" fmla="*/ 1937735 w 4351419"/>
              <a:gd name="connsiteY10" fmla="*/ 4181062 h 4504487"/>
              <a:gd name="connsiteX11" fmla="*/ 1937735 w 4351419"/>
              <a:gd name="connsiteY11" fmla="*/ 3999628 h 4504487"/>
              <a:gd name="connsiteX12" fmla="*/ 186630 w 4351419"/>
              <a:gd name="connsiteY12" fmla="*/ 3968074 h 4504487"/>
              <a:gd name="connsiteX13" fmla="*/ 0 w 4351419"/>
              <a:gd name="connsiteY13" fmla="*/ 284344 h 4504487"/>
              <a:gd name="connsiteX14" fmla="*/ 1472351 w 4351419"/>
              <a:gd name="connsiteY14" fmla="*/ 520832 h 4504487"/>
              <a:gd name="connsiteX15" fmla="*/ 1480437 w 4351419"/>
              <a:gd name="connsiteY15" fmla="*/ 0 h 4504487"/>
              <a:gd name="connsiteX0" fmla="*/ 1386094 w 4257076"/>
              <a:gd name="connsiteY0" fmla="*/ 0 h 4504487"/>
              <a:gd name="connsiteX1" fmla="*/ 3058122 w 4257076"/>
              <a:gd name="connsiteY1" fmla="*/ 8084 h 4504487"/>
              <a:gd name="connsiteX2" fmla="*/ 3066010 w 4257076"/>
              <a:gd name="connsiteY2" fmla="*/ 615493 h 4504487"/>
              <a:gd name="connsiteX3" fmla="*/ 4249189 w 4257076"/>
              <a:gd name="connsiteY3" fmla="*/ 607605 h 4504487"/>
              <a:gd name="connsiteX4" fmla="*/ 4257076 w 4257076"/>
              <a:gd name="connsiteY4" fmla="*/ 3928632 h 4504487"/>
              <a:gd name="connsiteX5" fmla="*/ 2576963 w 4257076"/>
              <a:gd name="connsiteY5" fmla="*/ 3920743 h 4504487"/>
              <a:gd name="connsiteX6" fmla="*/ 2576963 w 4257076"/>
              <a:gd name="connsiteY6" fmla="*/ 4165285 h 4504487"/>
              <a:gd name="connsiteX7" fmla="*/ 2884589 w 4257076"/>
              <a:gd name="connsiteY7" fmla="*/ 4149508 h 4504487"/>
              <a:gd name="connsiteX8" fmla="*/ 2214121 w 4257076"/>
              <a:gd name="connsiteY8" fmla="*/ 4504487 h 4504487"/>
              <a:gd name="connsiteX9" fmla="*/ 1551541 w 4257076"/>
              <a:gd name="connsiteY9" fmla="*/ 4165285 h 4504487"/>
              <a:gd name="connsiteX10" fmla="*/ 1843392 w 4257076"/>
              <a:gd name="connsiteY10" fmla="*/ 4181062 h 4504487"/>
              <a:gd name="connsiteX11" fmla="*/ 1843392 w 4257076"/>
              <a:gd name="connsiteY11" fmla="*/ 3999628 h 4504487"/>
              <a:gd name="connsiteX12" fmla="*/ 92287 w 4257076"/>
              <a:gd name="connsiteY12" fmla="*/ 3968074 h 4504487"/>
              <a:gd name="connsiteX13" fmla="*/ 0 w 4257076"/>
              <a:gd name="connsiteY13" fmla="*/ 502058 h 4504487"/>
              <a:gd name="connsiteX14" fmla="*/ 1378008 w 4257076"/>
              <a:gd name="connsiteY14" fmla="*/ 520832 h 4504487"/>
              <a:gd name="connsiteX15" fmla="*/ 1386094 w 42570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05687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9894 w 4180876"/>
              <a:gd name="connsiteY0" fmla="*/ 0 h 4504487"/>
              <a:gd name="connsiteX1" fmla="*/ 2981922 w 4180876"/>
              <a:gd name="connsiteY1" fmla="*/ 8084 h 4504487"/>
              <a:gd name="connsiteX2" fmla="*/ 2989810 w 4180876"/>
              <a:gd name="connsiteY2" fmla="*/ 615493 h 4504487"/>
              <a:gd name="connsiteX3" fmla="*/ 4172989 w 4180876"/>
              <a:gd name="connsiteY3" fmla="*/ 607605 h 4504487"/>
              <a:gd name="connsiteX4" fmla="*/ 4180876 w 4180876"/>
              <a:gd name="connsiteY4" fmla="*/ 3928632 h 4504487"/>
              <a:gd name="connsiteX5" fmla="*/ 2500763 w 4180876"/>
              <a:gd name="connsiteY5" fmla="*/ 3920743 h 4504487"/>
              <a:gd name="connsiteX6" fmla="*/ 2500763 w 4180876"/>
              <a:gd name="connsiteY6" fmla="*/ 4165285 h 4504487"/>
              <a:gd name="connsiteX7" fmla="*/ 2808389 w 4180876"/>
              <a:gd name="connsiteY7" fmla="*/ 4149508 h 4504487"/>
              <a:gd name="connsiteX8" fmla="*/ 2137921 w 4180876"/>
              <a:gd name="connsiteY8" fmla="*/ 4504487 h 4504487"/>
              <a:gd name="connsiteX9" fmla="*/ 1475341 w 4180876"/>
              <a:gd name="connsiteY9" fmla="*/ 4165285 h 4504487"/>
              <a:gd name="connsiteX10" fmla="*/ 1767192 w 4180876"/>
              <a:gd name="connsiteY10" fmla="*/ 4181062 h 4504487"/>
              <a:gd name="connsiteX11" fmla="*/ 1767192 w 4180876"/>
              <a:gd name="connsiteY11" fmla="*/ 3999628 h 4504487"/>
              <a:gd name="connsiteX12" fmla="*/ 16087 w 4180876"/>
              <a:gd name="connsiteY12" fmla="*/ 3968074 h 4504487"/>
              <a:gd name="connsiteX13" fmla="*/ 0 w 4180876"/>
              <a:gd name="connsiteY13" fmla="*/ 522620 h 4504487"/>
              <a:gd name="connsiteX14" fmla="*/ 1301808 w 4180876"/>
              <a:gd name="connsiteY14" fmla="*/ 520832 h 4504487"/>
              <a:gd name="connsiteX15" fmla="*/ 1309894 w 4180876"/>
              <a:gd name="connsiteY15" fmla="*/ 0 h 4504487"/>
              <a:gd name="connsiteX0" fmla="*/ 1301428 w 4172410"/>
              <a:gd name="connsiteY0" fmla="*/ 0 h 4504487"/>
              <a:gd name="connsiteX1" fmla="*/ 2973456 w 4172410"/>
              <a:gd name="connsiteY1" fmla="*/ 8084 h 4504487"/>
              <a:gd name="connsiteX2" fmla="*/ 2981344 w 4172410"/>
              <a:gd name="connsiteY2" fmla="*/ 615493 h 4504487"/>
              <a:gd name="connsiteX3" fmla="*/ 4164523 w 4172410"/>
              <a:gd name="connsiteY3" fmla="*/ 607605 h 4504487"/>
              <a:gd name="connsiteX4" fmla="*/ 4172410 w 4172410"/>
              <a:gd name="connsiteY4" fmla="*/ 3928632 h 4504487"/>
              <a:gd name="connsiteX5" fmla="*/ 2492297 w 4172410"/>
              <a:gd name="connsiteY5" fmla="*/ 3920743 h 4504487"/>
              <a:gd name="connsiteX6" fmla="*/ 2492297 w 4172410"/>
              <a:gd name="connsiteY6" fmla="*/ 4165285 h 4504487"/>
              <a:gd name="connsiteX7" fmla="*/ 2799923 w 4172410"/>
              <a:gd name="connsiteY7" fmla="*/ 4149508 h 4504487"/>
              <a:gd name="connsiteX8" fmla="*/ 2129455 w 4172410"/>
              <a:gd name="connsiteY8" fmla="*/ 4504487 h 4504487"/>
              <a:gd name="connsiteX9" fmla="*/ 1466875 w 4172410"/>
              <a:gd name="connsiteY9" fmla="*/ 4165285 h 4504487"/>
              <a:gd name="connsiteX10" fmla="*/ 1758726 w 4172410"/>
              <a:gd name="connsiteY10" fmla="*/ 4181062 h 4504487"/>
              <a:gd name="connsiteX11" fmla="*/ 1758726 w 4172410"/>
              <a:gd name="connsiteY11" fmla="*/ 3999628 h 4504487"/>
              <a:gd name="connsiteX12" fmla="*/ 7621 w 4172410"/>
              <a:gd name="connsiteY12" fmla="*/ 3968074 h 4504487"/>
              <a:gd name="connsiteX13" fmla="*/ 0 w 4172410"/>
              <a:gd name="connsiteY13" fmla="*/ 522620 h 4504487"/>
              <a:gd name="connsiteX14" fmla="*/ 1293342 w 4172410"/>
              <a:gd name="connsiteY14" fmla="*/ 520832 h 4504487"/>
              <a:gd name="connsiteX15" fmla="*/ 1301428 w 4172410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2410 w 4189923"/>
              <a:gd name="connsiteY4" fmla="*/ 3928632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92297 w 4189923"/>
              <a:gd name="connsiteY5" fmla="*/ 39207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99628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810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66875 w 4189923"/>
              <a:gd name="connsiteY9" fmla="*/ 4165285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684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6528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615493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  <a:gd name="connsiteX0" fmla="*/ 1301428 w 4189923"/>
              <a:gd name="connsiteY0" fmla="*/ 0 h 4504487"/>
              <a:gd name="connsiteX1" fmla="*/ 2973456 w 4189923"/>
              <a:gd name="connsiteY1" fmla="*/ 8084 h 4504487"/>
              <a:gd name="connsiteX2" fmla="*/ 2981344 w 4189923"/>
              <a:gd name="connsiteY2" fmla="*/ 579207 h 4504487"/>
              <a:gd name="connsiteX3" fmla="*/ 4189923 w 4189923"/>
              <a:gd name="connsiteY3" fmla="*/ 594905 h 4504487"/>
              <a:gd name="connsiteX4" fmla="*/ 4176643 w 4189923"/>
              <a:gd name="connsiteY4" fmla="*/ 3962499 h 4504487"/>
              <a:gd name="connsiteX5" fmla="*/ 2483830 w 4189923"/>
              <a:gd name="connsiteY5" fmla="*/ 3958843 h 4504487"/>
              <a:gd name="connsiteX6" fmla="*/ 2492297 w 4189923"/>
              <a:gd name="connsiteY6" fmla="*/ 4146235 h 4504487"/>
              <a:gd name="connsiteX7" fmla="*/ 2799923 w 4189923"/>
              <a:gd name="connsiteY7" fmla="*/ 4149508 h 4504487"/>
              <a:gd name="connsiteX8" fmla="*/ 2129455 w 4189923"/>
              <a:gd name="connsiteY8" fmla="*/ 4504487 h 4504487"/>
              <a:gd name="connsiteX9" fmla="*/ 1473225 w 4189923"/>
              <a:gd name="connsiteY9" fmla="*/ 4155760 h 4504487"/>
              <a:gd name="connsiteX10" fmla="*/ 1758726 w 4189923"/>
              <a:gd name="connsiteY10" fmla="*/ 4155662 h 4504487"/>
              <a:gd name="connsiteX11" fmla="*/ 1758726 w 4189923"/>
              <a:gd name="connsiteY11" fmla="*/ 3957295 h 4504487"/>
              <a:gd name="connsiteX12" fmla="*/ 7621 w 4189923"/>
              <a:gd name="connsiteY12" fmla="*/ 3968074 h 4504487"/>
              <a:gd name="connsiteX13" fmla="*/ 0 w 4189923"/>
              <a:gd name="connsiteY13" fmla="*/ 522620 h 4504487"/>
              <a:gd name="connsiteX14" fmla="*/ 1293342 w 4189923"/>
              <a:gd name="connsiteY14" fmla="*/ 520832 h 4504487"/>
              <a:gd name="connsiteX15" fmla="*/ 1301428 w 4189923"/>
              <a:gd name="connsiteY15" fmla="*/ 0 h 450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89923" h="4504487">
                <a:moveTo>
                  <a:pt x="1301428" y="0"/>
                </a:moveTo>
                <a:lnTo>
                  <a:pt x="2973456" y="8084"/>
                </a:lnTo>
                <a:lnTo>
                  <a:pt x="2981344" y="579207"/>
                </a:lnTo>
                <a:lnTo>
                  <a:pt x="4189923" y="594905"/>
                </a:lnTo>
                <a:cubicBezTo>
                  <a:pt x="4184085" y="1706147"/>
                  <a:pt x="4182481" y="2851257"/>
                  <a:pt x="4176643" y="3962499"/>
                </a:cubicBezTo>
                <a:lnTo>
                  <a:pt x="2483830" y="3958843"/>
                </a:lnTo>
                <a:lnTo>
                  <a:pt x="2492297" y="4146235"/>
                </a:lnTo>
                <a:lnTo>
                  <a:pt x="2799923" y="4149508"/>
                </a:lnTo>
                <a:lnTo>
                  <a:pt x="2129455" y="4504487"/>
                </a:lnTo>
                <a:lnTo>
                  <a:pt x="1473225" y="4155760"/>
                </a:lnTo>
                <a:lnTo>
                  <a:pt x="1758726" y="4155662"/>
                </a:lnTo>
                <a:lnTo>
                  <a:pt x="1758726" y="3957295"/>
                </a:lnTo>
                <a:lnTo>
                  <a:pt x="7621" y="3968074"/>
                </a:lnTo>
                <a:cubicBezTo>
                  <a:pt x="2259" y="2813945"/>
                  <a:pt x="5362" y="1676749"/>
                  <a:pt x="0" y="522620"/>
                </a:cubicBezTo>
                <a:lnTo>
                  <a:pt x="1293342" y="520832"/>
                </a:lnTo>
                <a:lnTo>
                  <a:pt x="1301428" y="0"/>
                </a:lnTo>
                <a:close/>
              </a:path>
            </a:pathLst>
          </a:cu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426922" y="2057399"/>
            <a:ext cx="529432" cy="781752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6200000" flipH="1">
            <a:off x="11678841" y="2945313"/>
            <a:ext cx="602158" cy="57656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277601" y="4179275"/>
            <a:ext cx="692581" cy="1107997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solidFill>
                  <a:schemeClr val="accent2"/>
                </a:solidFill>
                <a:latin typeface="Courier"/>
                <a:cs typeface="Courier"/>
              </a:rPr>
              <a:t>f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192001" y="3229873"/>
            <a:ext cx="529432" cy="781752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r>
              <a:rPr lang="en-US" sz="4500" b="1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endParaRPr lang="en-US" sz="4500">
              <a:latin typeface="Courier"/>
              <a:cs typeface="Courier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5400000">
            <a:off x="10878741" y="2797974"/>
            <a:ext cx="678358" cy="947438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8640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en.wikipedia.org/wiki/Functional_programming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Imperative Programming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6400" y="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en.wikipedia.org/wiki/Imperative_programming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883922" y="1219200"/>
            <a:ext cx="8260078" cy="5305864"/>
          </a:xfrm>
        </p:spPr>
        <p:txBody>
          <a:bodyPr/>
          <a:lstStyle/>
          <a:p>
            <a:r>
              <a:rPr lang="en-US" sz="2800" dirty="0" smtClean="0"/>
              <a:t>“</a:t>
            </a:r>
            <a:r>
              <a:rPr lang="en-US" sz="2800" dirty="0"/>
              <a:t>Sequential” Programming</a:t>
            </a:r>
          </a:p>
          <a:p>
            <a:r>
              <a:rPr lang="en-US" sz="2800" dirty="0"/>
              <a:t>Computation a series of steps</a:t>
            </a:r>
          </a:p>
          <a:p>
            <a:pPr lvl="1"/>
            <a:r>
              <a:rPr lang="en-US" sz="2400" dirty="0"/>
              <a:t>Assignment allowed</a:t>
            </a:r>
          </a:p>
          <a:p>
            <a:pPr lvl="2"/>
            <a:r>
              <a:rPr lang="en-US" sz="2000" dirty="0"/>
              <a:t>Setting variables</a:t>
            </a:r>
          </a:p>
          <a:p>
            <a:pPr lvl="1"/>
            <a:r>
              <a:rPr lang="en-US" sz="2400" dirty="0"/>
              <a:t>Mutation allowed</a:t>
            </a:r>
          </a:p>
          <a:p>
            <a:pPr lvl="2"/>
            <a:r>
              <a:rPr lang="en-US" sz="2000" dirty="0"/>
              <a:t>Changing variables</a:t>
            </a:r>
          </a:p>
          <a:p>
            <a:r>
              <a:rPr lang="en-US" sz="2800" dirty="0"/>
              <a:t>Like following a recipe. E.g.,</a:t>
            </a:r>
          </a:p>
          <a:p>
            <a:r>
              <a:rPr lang="en-US" sz="2800" dirty="0"/>
              <a:t>Procedure f(x)</a:t>
            </a:r>
          </a:p>
          <a:p>
            <a:pPr lvl="1"/>
            <a:r>
              <a:rPr lang="en-US" sz="2400" dirty="0" err="1"/>
              <a:t>ans</a:t>
            </a:r>
            <a:r>
              <a:rPr lang="en-US" sz="2400" dirty="0"/>
              <a:t> = x</a:t>
            </a:r>
          </a:p>
          <a:p>
            <a:pPr lvl="1"/>
            <a:r>
              <a:rPr lang="en-US" sz="2400" dirty="0" err="1"/>
              <a:t>ans</a:t>
            </a:r>
            <a:r>
              <a:rPr lang="en-US" sz="2400" dirty="0"/>
              <a:t> =   </a:t>
            </a:r>
            <a:r>
              <a:rPr lang="en-US" sz="2400" dirty="0" err="1"/>
              <a:t>ans</a:t>
            </a:r>
            <a:endParaRPr lang="en-US" sz="2400" dirty="0"/>
          </a:p>
          <a:p>
            <a:pPr lvl="1"/>
            <a:r>
              <a:rPr lang="en-US" sz="2400" dirty="0" err="1"/>
              <a:t>ans</a:t>
            </a:r>
            <a:r>
              <a:rPr lang="en-US" sz="2400" dirty="0"/>
              <a:t> = (x+3) * </a:t>
            </a:r>
            <a:r>
              <a:rPr lang="en-US" sz="2400" dirty="0" err="1"/>
              <a:t>ans</a:t>
            </a:r>
            <a:endParaRPr lang="en-US" sz="2400" dirty="0"/>
          </a:p>
          <a:p>
            <a:pPr lvl="1"/>
            <a:r>
              <a:rPr lang="en-US" sz="2400" dirty="0"/>
              <a:t>return </a:t>
            </a:r>
            <a:r>
              <a:rPr lang="en-US" sz="2400" dirty="0" err="1"/>
              <a:t>ans</a:t>
            </a:r>
            <a:endParaRPr lang="en-US" sz="2400" dirty="0"/>
          </a:p>
          <a:p>
            <a:r>
              <a:rPr lang="en-US" sz="2800" dirty="0"/>
              <a:t>Examples: </a:t>
            </a:r>
            <a:r>
              <a:rPr lang="en-US" sz="2800" dirty="0" smtClean="0"/>
              <a:t>(though not pure)</a:t>
            </a:r>
          </a:p>
          <a:p>
            <a:pPr lvl="1"/>
            <a:r>
              <a:rPr lang="en-US" sz="2400" dirty="0" smtClean="0"/>
              <a:t>Pascal</a:t>
            </a:r>
            <a:r>
              <a:rPr lang="en-US" sz="2400" dirty="0"/>
              <a:t>, C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0114" b="-10114"/>
          <a:stretch>
            <a:fillRect/>
          </a:stretch>
        </p:blipFill>
        <p:spPr>
          <a:xfrm>
            <a:off x="9601200" y="2514600"/>
            <a:ext cx="4038600" cy="5305864"/>
          </a:xfrm>
        </p:spPr>
      </p:pic>
      <p:grpSp>
        <p:nvGrpSpPr>
          <p:cNvPr id="10" name="Group 29"/>
          <p:cNvGrpSpPr/>
          <p:nvPr/>
        </p:nvGrpSpPr>
        <p:grpSpPr>
          <a:xfrm>
            <a:off x="9448800" y="1425714"/>
            <a:ext cx="4267200" cy="707886"/>
            <a:chOff x="4419600" y="1143000"/>
            <a:chExt cx="4267200" cy="707886"/>
          </a:xfrm>
        </p:grpSpPr>
        <p:sp>
          <p:nvSpPr>
            <p:cNvPr id="11" name="Rectangle 10"/>
            <p:cNvSpPr/>
            <p:nvPr/>
          </p:nvSpPr>
          <p:spPr>
            <a:xfrm>
              <a:off x="4419600" y="1143000"/>
              <a:ext cx="4267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Courier"/>
                  <a:cs typeface="Courier"/>
                </a:rPr>
                <a:t>f(x)=(x+3)* x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8001000" y="1240368"/>
              <a:ext cx="487389" cy="512232"/>
            </a:xfrm>
            <a:custGeom>
              <a:avLst/>
              <a:gdLst>
                <a:gd name="connsiteX0" fmla="*/ 0 w 1117985"/>
                <a:gd name="connsiteY0" fmla="*/ 327956 h 791566"/>
                <a:gd name="connsiteX1" fmla="*/ 125214 w 1117985"/>
                <a:gd name="connsiteY1" fmla="*/ 757280 h 791566"/>
                <a:gd name="connsiteX2" fmla="*/ 178878 w 1117985"/>
                <a:gd name="connsiteY2" fmla="*/ 122238 h 791566"/>
                <a:gd name="connsiteX3" fmla="*/ 1117985 w 1117985"/>
                <a:gd name="connsiteY3" fmla="*/ 23851 h 791566"/>
                <a:gd name="connsiteX0" fmla="*/ 0 w 1117985"/>
                <a:gd name="connsiteY0" fmla="*/ 304105 h 767715"/>
                <a:gd name="connsiteX1" fmla="*/ 125214 w 1117985"/>
                <a:gd name="connsiteY1" fmla="*/ 733429 h 767715"/>
                <a:gd name="connsiteX2" fmla="*/ 178878 w 1117985"/>
                <a:gd name="connsiteY2" fmla="*/ 98387 h 767715"/>
                <a:gd name="connsiteX3" fmla="*/ 1117985 w 1117985"/>
                <a:gd name="connsiteY3" fmla="*/ 0 h 767715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98387 h 733429"/>
                <a:gd name="connsiteX3" fmla="*/ 1117985 w 1117985"/>
                <a:gd name="connsiteY3" fmla="*/ 0 h 733429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327956 h 757280"/>
                <a:gd name="connsiteX1" fmla="*/ 125214 w 1117985"/>
                <a:gd name="connsiteY1" fmla="*/ 757280 h 757280"/>
                <a:gd name="connsiteX2" fmla="*/ 178878 w 1117985"/>
                <a:gd name="connsiteY2" fmla="*/ 122238 h 757280"/>
                <a:gd name="connsiteX3" fmla="*/ 1117985 w 1117985"/>
                <a:gd name="connsiteY3" fmla="*/ 23851 h 7572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632756 h 1062080"/>
                <a:gd name="connsiteX1" fmla="*/ 125214 w 1117985"/>
                <a:gd name="connsiteY1" fmla="*/ 1062080 h 1062080"/>
                <a:gd name="connsiteX2" fmla="*/ 178878 w 1117985"/>
                <a:gd name="connsiteY2" fmla="*/ 122238 h 1062080"/>
                <a:gd name="connsiteX3" fmla="*/ 1117985 w 1117985"/>
                <a:gd name="connsiteY3" fmla="*/ 328651 h 1062080"/>
                <a:gd name="connsiteX0" fmla="*/ 0 w 1117985"/>
                <a:gd name="connsiteY0" fmla="*/ 404156 h 833480"/>
                <a:gd name="connsiteX1" fmla="*/ 125214 w 1117985"/>
                <a:gd name="connsiteY1" fmla="*/ 833480 h 833480"/>
                <a:gd name="connsiteX2" fmla="*/ 178878 w 1117985"/>
                <a:gd name="connsiteY2" fmla="*/ 122238 h 833480"/>
                <a:gd name="connsiteX3" fmla="*/ 1117985 w 1117985"/>
                <a:gd name="connsiteY3" fmla="*/ 100051 h 833480"/>
                <a:gd name="connsiteX0" fmla="*/ 0 w 1117985"/>
                <a:gd name="connsiteY0" fmla="*/ 304105 h 733429"/>
                <a:gd name="connsiteX1" fmla="*/ 125214 w 1117985"/>
                <a:gd name="connsiteY1" fmla="*/ 733429 h 733429"/>
                <a:gd name="connsiteX2" fmla="*/ 178878 w 1117985"/>
                <a:gd name="connsiteY2" fmla="*/ 22187 h 733429"/>
                <a:gd name="connsiteX3" fmla="*/ 1117985 w 11179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459229 h 888553"/>
                <a:gd name="connsiteX1" fmla="*/ 125214 w 1270385"/>
                <a:gd name="connsiteY1" fmla="*/ 888553 h 888553"/>
                <a:gd name="connsiteX2" fmla="*/ 178878 w 1270385"/>
                <a:gd name="connsiteY2" fmla="*/ 177311 h 888553"/>
                <a:gd name="connsiteX3" fmla="*/ 1270385 w 1270385"/>
                <a:gd name="connsiteY3" fmla="*/ 155124 h 888553"/>
                <a:gd name="connsiteX0" fmla="*/ 0 w 1270385"/>
                <a:gd name="connsiteY0" fmla="*/ 304105 h 733429"/>
                <a:gd name="connsiteX1" fmla="*/ 125214 w 1270385"/>
                <a:gd name="connsiteY1" fmla="*/ 733429 h 733429"/>
                <a:gd name="connsiteX2" fmla="*/ 178878 w 1270385"/>
                <a:gd name="connsiteY2" fmla="*/ 22187 h 733429"/>
                <a:gd name="connsiteX3" fmla="*/ 1270385 w 1270385"/>
                <a:gd name="connsiteY3" fmla="*/ 0 h 733429"/>
                <a:gd name="connsiteX0" fmla="*/ 0 w 677718"/>
                <a:gd name="connsiteY0" fmla="*/ 282938 h 712262"/>
                <a:gd name="connsiteX1" fmla="*/ 125214 w 677718"/>
                <a:gd name="connsiteY1" fmla="*/ 712262 h 712262"/>
                <a:gd name="connsiteX2" fmla="*/ 178878 w 677718"/>
                <a:gd name="connsiteY2" fmla="*/ 1020 h 712262"/>
                <a:gd name="connsiteX3" fmla="*/ 677718 w 677718"/>
                <a:gd name="connsiteY3" fmla="*/ 0 h 7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18" h="712262">
                  <a:moveTo>
                    <a:pt x="0" y="282938"/>
                  </a:moveTo>
                  <a:lnTo>
                    <a:pt x="125214" y="712262"/>
                  </a:lnTo>
                  <a:lnTo>
                    <a:pt x="178878" y="1020"/>
                  </a:lnTo>
                  <a:lnTo>
                    <a:pt x="677718" y="0"/>
                  </a:lnTo>
                </a:path>
              </a:pathLst>
            </a:custGeom>
            <a:ln w="762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ourier"/>
                <a:cs typeface="Courier"/>
              </a:endParaRPr>
            </a:p>
          </p:txBody>
        </p:sp>
      </p:grpSp>
      <p:sp>
        <p:nvSpPr>
          <p:cNvPr id="13" name="Freeform 12"/>
          <p:cNvSpPr/>
          <p:nvPr/>
        </p:nvSpPr>
        <p:spPr>
          <a:xfrm>
            <a:off x="2895600" y="5486400"/>
            <a:ext cx="609600" cy="328149"/>
          </a:xfrm>
          <a:custGeom>
            <a:avLst/>
            <a:gdLst>
              <a:gd name="connsiteX0" fmla="*/ 0 w 1117985"/>
              <a:gd name="connsiteY0" fmla="*/ 327956 h 791566"/>
              <a:gd name="connsiteX1" fmla="*/ 125214 w 1117985"/>
              <a:gd name="connsiteY1" fmla="*/ 757280 h 791566"/>
              <a:gd name="connsiteX2" fmla="*/ 178878 w 1117985"/>
              <a:gd name="connsiteY2" fmla="*/ 122238 h 791566"/>
              <a:gd name="connsiteX3" fmla="*/ 1117985 w 1117985"/>
              <a:gd name="connsiteY3" fmla="*/ 23851 h 791566"/>
              <a:gd name="connsiteX0" fmla="*/ 0 w 1117985"/>
              <a:gd name="connsiteY0" fmla="*/ 304105 h 767715"/>
              <a:gd name="connsiteX1" fmla="*/ 125214 w 1117985"/>
              <a:gd name="connsiteY1" fmla="*/ 733429 h 767715"/>
              <a:gd name="connsiteX2" fmla="*/ 178878 w 1117985"/>
              <a:gd name="connsiteY2" fmla="*/ 98387 h 767715"/>
              <a:gd name="connsiteX3" fmla="*/ 1117985 w 1117985"/>
              <a:gd name="connsiteY3" fmla="*/ 0 h 767715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98387 h 733429"/>
              <a:gd name="connsiteX3" fmla="*/ 1117985 w 1117985"/>
              <a:gd name="connsiteY3" fmla="*/ 0 h 733429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327956 h 757280"/>
              <a:gd name="connsiteX1" fmla="*/ 125214 w 1117985"/>
              <a:gd name="connsiteY1" fmla="*/ 757280 h 757280"/>
              <a:gd name="connsiteX2" fmla="*/ 178878 w 1117985"/>
              <a:gd name="connsiteY2" fmla="*/ 122238 h 757280"/>
              <a:gd name="connsiteX3" fmla="*/ 1117985 w 1117985"/>
              <a:gd name="connsiteY3" fmla="*/ 23851 h 7572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632756 h 1062080"/>
              <a:gd name="connsiteX1" fmla="*/ 125214 w 1117985"/>
              <a:gd name="connsiteY1" fmla="*/ 1062080 h 1062080"/>
              <a:gd name="connsiteX2" fmla="*/ 178878 w 1117985"/>
              <a:gd name="connsiteY2" fmla="*/ 122238 h 1062080"/>
              <a:gd name="connsiteX3" fmla="*/ 1117985 w 1117985"/>
              <a:gd name="connsiteY3" fmla="*/ 328651 h 1062080"/>
              <a:gd name="connsiteX0" fmla="*/ 0 w 1117985"/>
              <a:gd name="connsiteY0" fmla="*/ 404156 h 833480"/>
              <a:gd name="connsiteX1" fmla="*/ 125214 w 1117985"/>
              <a:gd name="connsiteY1" fmla="*/ 833480 h 833480"/>
              <a:gd name="connsiteX2" fmla="*/ 178878 w 1117985"/>
              <a:gd name="connsiteY2" fmla="*/ 122238 h 833480"/>
              <a:gd name="connsiteX3" fmla="*/ 1117985 w 1117985"/>
              <a:gd name="connsiteY3" fmla="*/ 100051 h 833480"/>
              <a:gd name="connsiteX0" fmla="*/ 0 w 1117985"/>
              <a:gd name="connsiteY0" fmla="*/ 304105 h 733429"/>
              <a:gd name="connsiteX1" fmla="*/ 125214 w 1117985"/>
              <a:gd name="connsiteY1" fmla="*/ 733429 h 733429"/>
              <a:gd name="connsiteX2" fmla="*/ 178878 w 1117985"/>
              <a:gd name="connsiteY2" fmla="*/ 22187 h 733429"/>
              <a:gd name="connsiteX3" fmla="*/ 1117985 w 11179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459229 h 888553"/>
              <a:gd name="connsiteX1" fmla="*/ 125214 w 1270385"/>
              <a:gd name="connsiteY1" fmla="*/ 888553 h 888553"/>
              <a:gd name="connsiteX2" fmla="*/ 178878 w 1270385"/>
              <a:gd name="connsiteY2" fmla="*/ 177311 h 888553"/>
              <a:gd name="connsiteX3" fmla="*/ 1270385 w 1270385"/>
              <a:gd name="connsiteY3" fmla="*/ 155124 h 888553"/>
              <a:gd name="connsiteX0" fmla="*/ 0 w 1270385"/>
              <a:gd name="connsiteY0" fmla="*/ 304105 h 733429"/>
              <a:gd name="connsiteX1" fmla="*/ 125214 w 1270385"/>
              <a:gd name="connsiteY1" fmla="*/ 733429 h 733429"/>
              <a:gd name="connsiteX2" fmla="*/ 178878 w 1270385"/>
              <a:gd name="connsiteY2" fmla="*/ 22187 h 733429"/>
              <a:gd name="connsiteX3" fmla="*/ 1270385 w 1270385"/>
              <a:gd name="connsiteY3" fmla="*/ 0 h 733429"/>
              <a:gd name="connsiteX0" fmla="*/ 0 w 677718"/>
              <a:gd name="connsiteY0" fmla="*/ 282938 h 712262"/>
              <a:gd name="connsiteX1" fmla="*/ 125214 w 677718"/>
              <a:gd name="connsiteY1" fmla="*/ 712262 h 712262"/>
              <a:gd name="connsiteX2" fmla="*/ 178878 w 677718"/>
              <a:gd name="connsiteY2" fmla="*/ 1020 h 712262"/>
              <a:gd name="connsiteX3" fmla="*/ 677718 w 677718"/>
              <a:gd name="connsiteY3" fmla="*/ 0 h 712262"/>
              <a:gd name="connsiteX0" fmla="*/ 0 w 1323163"/>
              <a:gd name="connsiteY0" fmla="*/ 282938 h 712262"/>
              <a:gd name="connsiteX1" fmla="*/ 125214 w 1323163"/>
              <a:gd name="connsiteY1" fmla="*/ 712262 h 712262"/>
              <a:gd name="connsiteX2" fmla="*/ 178878 w 1323163"/>
              <a:gd name="connsiteY2" fmla="*/ 1020 h 712262"/>
              <a:gd name="connsiteX3" fmla="*/ 1323163 w 1323163"/>
              <a:gd name="connsiteY3" fmla="*/ 0 h 71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163" h="712262">
                <a:moveTo>
                  <a:pt x="0" y="282938"/>
                </a:moveTo>
                <a:lnTo>
                  <a:pt x="125214" y="712262"/>
                </a:lnTo>
                <a:lnTo>
                  <a:pt x="178878" y="1020"/>
                </a:lnTo>
                <a:lnTo>
                  <a:pt x="1323163" y="0"/>
                </a:lnTo>
              </a:path>
            </a:pathLst>
          </a:custGeom>
          <a:ln w="38100" cap="rnd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Object-Oriented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Object-Oriented Programming (OOP)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03122"/>
            <a:ext cx="8305789" cy="6340677"/>
          </a:xfrm>
        </p:spPr>
        <p:txBody>
          <a:bodyPr/>
          <a:lstStyle/>
          <a:p>
            <a:r>
              <a:rPr lang="en-US" sz="2800" u="sng" dirty="0"/>
              <a:t>Objects</a:t>
            </a:r>
            <a:r>
              <a:rPr lang="en-US" sz="2800" dirty="0"/>
              <a:t> as data structures  </a:t>
            </a:r>
          </a:p>
          <a:p>
            <a:pPr lvl="1"/>
            <a:r>
              <a:rPr lang="en-US" sz="2400" dirty="0"/>
              <a:t>With </a:t>
            </a:r>
            <a:r>
              <a:rPr lang="en-US" sz="2400" u="sng" dirty="0"/>
              <a:t>methods</a:t>
            </a:r>
            <a:r>
              <a:rPr lang="en-US" sz="2400" dirty="0"/>
              <a:t> you ask of them</a:t>
            </a:r>
          </a:p>
          <a:p>
            <a:pPr lvl="2"/>
            <a:r>
              <a:rPr lang="en-US" sz="1800" dirty="0"/>
              <a:t>These are the </a:t>
            </a:r>
            <a:r>
              <a:rPr lang="en-US" sz="1800" dirty="0" smtClean="0"/>
              <a:t>behaviors</a:t>
            </a:r>
            <a:endParaRPr lang="en-US" sz="1800" dirty="0"/>
          </a:p>
          <a:p>
            <a:pPr lvl="1"/>
            <a:r>
              <a:rPr lang="en-US" sz="2400" dirty="0"/>
              <a:t>With </a:t>
            </a:r>
            <a:r>
              <a:rPr lang="en-US" sz="2400" u="sng" dirty="0"/>
              <a:t>local state</a:t>
            </a:r>
            <a:r>
              <a:rPr lang="en-US" sz="2400" dirty="0"/>
              <a:t>, to remember</a:t>
            </a:r>
          </a:p>
          <a:p>
            <a:pPr lvl="2"/>
            <a:r>
              <a:rPr lang="en-US" sz="1800" dirty="0"/>
              <a:t>These are the attributes</a:t>
            </a:r>
          </a:p>
          <a:p>
            <a:r>
              <a:rPr lang="en-US" sz="2800" u="sng" dirty="0"/>
              <a:t>Classes</a:t>
            </a:r>
            <a:r>
              <a:rPr lang="en-US" sz="2800" dirty="0"/>
              <a:t> &amp; </a:t>
            </a:r>
            <a:r>
              <a:rPr lang="en-US" sz="2800" u="sng" dirty="0"/>
              <a:t>Instances</a:t>
            </a:r>
          </a:p>
          <a:p>
            <a:pPr lvl="1"/>
            <a:r>
              <a:rPr lang="en-US" sz="2400" dirty="0"/>
              <a:t>Instance an example of class</a:t>
            </a:r>
          </a:p>
          <a:p>
            <a:pPr lvl="1"/>
            <a:r>
              <a:rPr lang="en-US" sz="2400" dirty="0"/>
              <a:t>E.g., Fluffy is instance of Dog</a:t>
            </a:r>
          </a:p>
          <a:p>
            <a:r>
              <a:rPr lang="en-US" sz="2800" u="sng" dirty="0"/>
              <a:t>Inheritance</a:t>
            </a:r>
            <a:r>
              <a:rPr lang="en-US" sz="2800" dirty="0"/>
              <a:t> saves code</a:t>
            </a:r>
          </a:p>
          <a:p>
            <a:pPr lvl="1"/>
            <a:r>
              <a:rPr lang="en-US" sz="2400" dirty="0"/>
              <a:t>Hierarchical classes</a:t>
            </a:r>
          </a:p>
          <a:p>
            <a:pPr lvl="1"/>
            <a:r>
              <a:rPr lang="en-US" sz="2400" dirty="0"/>
              <a:t>E.g., </a:t>
            </a:r>
            <a:r>
              <a:rPr lang="en-US" sz="2400" dirty="0" smtClean="0"/>
              <a:t>violinist special </a:t>
            </a:r>
            <a:r>
              <a:rPr lang="en-US" sz="2400" dirty="0"/>
              <a:t>case of musician, a special case of performer</a:t>
            </a:r>
          </a:p>
          <a:p>
            <a:r>
              <a:rPr lang="en-US" sz="2800" dirty="0" smtClean="0"/>
              <a:t>Examples (though not pure)</a:t>
            </a:r>
          </a:p>
          <a:p>
            <a:pPr lvl="1"/>
            <a:r>
              <a:rPr lang="en-US" sz="2400" dirty="0" smtClean="0"/>
              <a:t>Java</a:t>
            </a:r>
            <a:r>
              <a:rPr lang="en-US" sz="2400" dirty="0"/>
              <a:t>, C++</a:t>
            </a:r>
          </a:p>
        </p:txBody>
      </p:sp>
      <p:pic>
        <p:nvPicPr>
          <p:cNvPr id="6" name="Content Placeholder 10" descr="OOP-Objects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232423"/>
              </a:clrFrom>
              <a:clrTo>
                <a:srgbClr val="232423">
                  <a:alpha val="0"/>
                </a:srgbClr>
              </a:clrTo>
            </a:clrChange>
          </a:blip>
          <a:srcRect t="-51710" b="-51710"/>
          <a:stretch>
            <a:fillRect/>
          </a:stretch>
        </p:blipFill>
        <p:spPr bwMode="auto">
          <a:xfrm>
            <a:off x="8991600" y="657664"/>
            <a:ext cx="5241436" cy="6886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029200" y="0"/>
            <a:ext cx="960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en.wikipedia.org/wiki/Object-oriented_programming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372600" y="5867400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www3.ntu.edu.sg/home/ehchua/programming/java/images/OOP-Objects.gif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OOP in</a:t>
            </a:r>
          </a:p>
        </p:txBody>
      </p:sp>
      <p:pic>
        <p:nvPicPr>
          <p:cNvPr id="4" name="Content Placeholder 6" descr="new counter.gif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08012" y="1447800"/>
            <a:ext cx="3769188" cy="2555074"/>
          </a:xfrm>
        </p:spPr>
      </p:pic>
      <p:pic>
        <p:nvPicPr>
          <p:cNvPr id="5" name="Content Placeholder 7" descr="counter instanti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42939" y="4114800"/>
            <a:ext cx="3851734" cy="32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creen shot 2010-09-15 at 4.54.1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78" y="1752600"/>
            <a:ext cx="6167109" cy="762000"/>
          </a:xfrm>
          <a:prstGeom prst="rect">
            <a:avLst/>
          </a:prstGeom>
        </p:spPr>
      </p:pic>
      <p:pic>
        <p:nvPicPr>
          <p:cNvPr id="8" name="Picture 7" descr="Alonzo3D no shad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2595792"/>
            <a:ext cx="3200400" cy="3805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921" y="6705601"/>
            <a:ext cx="4281808" cy="683414"/>
          </a:xfrm>
          <a:prstGeom prst="rect">
            <a:avLst/>
          </a:prstGeom>
        </p:spPr>
      </p:pic>
      <p:pic>
        <p:nvPicPr>
          <p:cNvPr id="10" name="Picture 9" descr="snap-logo-25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237644"/>
            <a:ext cx="1763949" cy="971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863754" y="6858005"/>
            <a:ext cx="990600" cy="707868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4800" dirty="0" smtClean="0"/>
              <a:t>Which </a:t>
            </a:r>
            <a:r>
              <a:rPr lang="en-US" sz="4800" dirty="0"/>
              <a:t>of the following is true?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838210" y="1219200"/>
            <a:ext cx="13106390" cy="5715000"/>
          </a:xfrm>
        </p:spPr>
        <p:txBody>
          <a:bodyPr/>
          <a:lstStyle/>
          <a:p>
            <a:pPr marL="582613" indent="-514350">
              <a:buFont typeface="+mj-lt"/>
              <a:buAutoNum type="alphaLcParenR"/>
            </a:pPr>
            <a:r>
              <a:rPr lang="en-US" dirty="0"/>
              <a:t>Objects can only </a:t>
            </a:r>
            <a:r>
              <a:rPr lang="en-US" u="sng" dirty="0"/>
              <a:t>delete</a:t>
            </a:r>
            <a:r>
              <a:rPr lang="en-US" dirty="0"/>
              <a:t> other objects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Objects can only </a:t>
            </a:r>
            <a:r>
              <a:rPr lang="en-US" u="sng" dirty="0"/>
              <a:t>contain</a:t>
            </a:r>
            <a:r>
              <a:rPr lang="en-US" dirty="0"/>
              <a:t> other objects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Objects can </a:t>
            </a:r>
            <a:r>
              <a:rPr lang="en-US" u="sng" dirty="0"/>
              <a:t>both</a:t>
            </a:r>
            <a:r>
              <a:rPr lang="en-US" dirty="0"/>
              <a:t> delete and contain other objects</a:t>
            </a:r>
          </a:p>
          <a:p>
            <a:pPr marL="582613" indent="-514350">
              <a:buFont typeface="+mj-lt"/>
              <a:buAutoNum type="alphaLcParenR"/>
            </a:pPr>
            <a:r>
              <a:rPr lang="en-US" dirty="0"/>
              <a:t>Objects can </a:t>
            </a:r>
            <a:r>
              <a:rPr lang="en-US" u="sng" dirty="0"/>
              <a:t>neither</a:t>
            </a:r>
            <a:r>
              <a:rPr lang="en-US" dirty="0"/>
              <a:t> delete or contain other objects, they can only send messages to them.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/>
          <a:srcRect l="7298" t="14340" r="10573" b="10814"/>
          <a:stretch>
            <a:fillRect/>
          </a:stretch>
        </p:blipFill>
        <p:spPr bwMode="auto">
          <a:xfrm>
            <a:off x="11353800" y="5118894"/>
            <a:ext cx="2967884" cy="270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63003</TotalTime>
  <Pages>47</Pages>
  <Words>777</Words>
  <Application>Microsoft Office PowerPoint</Application>
  <PresentationFormat>Custom</PresentationFormat>
  <Paragraphs>152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ＭＳ Ｐゴシック</vt:lpstr>
      <vt:lpstr>18 VAG Rounded Black   09390</vt:lpstr>
      <vt:lpstr>18 VAG Rounded Bold   07390</vt:lpstr>
      <vt:lpstr>18 VAG Rounded Light   02390</vt:lpstr>
      <vt:lpstr>18 VAG Rounded Thin   55390</vt:lpstr>
      <vt:lpstr>AppleGaramond Bd</vt:lpstr>
      <vt:lpstr>Arial</vt:lpstr>
      <vt:lpstr>Corbel</vt:lpstr>
      <vt:lpstr>Courier</vt:lpstr>
      <vt:lpstr>Courier New</vt:lpstr>
      <vt:lpstr>Helvetica</vt:lpstr>
      <vt:lpstr>Wingdings</vt:lpstr>
      <vt:lpstr>Wingdings 2</vt:lpstr>
      <vt:lpstr>Wingdings 3</vt:lpstr>
      <vt:lpstr>Metro</vt:lpstr>
      <vt:lpstr>Programming Language Trends</vt:lpstr>
      <vt:lpstr>PowerPoint Presentation</vt:lpstr>
      <vt:lpstr>What are Programming Paradigms?</vt:lpstr>
      <vt:lpstr>Functions Review</vt:lpstr>
      <vt:lpstr>Imperative Programming</vt:lpstr>
      <vt:lpstr>PowerPoint Presentation</vt:lpstr>
      <vt:lpstr>Object-Oriented Programming (OOP)</vt:lpstr>
      <vt:lpstr>OOP in</vt:lpstr>
      <vt:lpstr>Which of the following is true?</vt:lpstr>
      <vt:lpstr>PowerPoint Presentation</vt:lpstr>
      <vt:lpstr>Declarative Programming</vt:lpstr>
      <vt:lpstr>Declarative Programming Example</vt:lpstr>
      <vt:lpstr>Most Languages are Hybrids!</vt:lpstr>
      <vt:lpstr>Of 4 paradigms, which is the most powerful?</vt:lpstr>
      <vt:lpstr>Turing Completeness</vt:lpstr>
      <vt:lpstr>Ways to Remember the Paradigms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Jonathan McKinsey</cp:lastModifiedBy>
  <cp:revision>3364</cp:revision>
  <cp:lastPrinted>2015-02-04T10:10:25Z</cp:lastPrinted>
  <dcterms:created xsi:type="dcterms:W3CDTF">2015-02-03T17:09:51Z</dcterms:created>
  <dcterms:modified xsi:type="dcterms:W3CDTF">2015-07-01T04:52:05Z</dcterms:modified>
</cp:coreProperties>
</file>